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10.xml"/>
  <Override ContentType="application/vnd.openxmlformats-officedocument.presentationml.comments+xml" PartName="/ppt/comments/comment8.xml"/>
  <Override ContentType="application/vnd.openxmlformats-officedocument.presentationml.comments+xml" PartName="/ppt/comments/comment5.xml"/>
  <Override ContentType="application/vnd.openxmlformats-officedocument.presentationml.comments+xml" PartName="/ppt/comments/comment6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9.xml"/>
  <Override ContentType="application/vnd.openxmlformats-officedocument.presentationml.comments+xml" PartName="/ppt/comments/comment3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embeddedFontLst>
    <p:embeddedFont>
      <p:font typeface="Fraunce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9" roundtripDataSignature="AMtx7mi8XoSeAtcZQqhfk9rT2ZT0Cj1u/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0" name="Gypsy Denzin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Fraunces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Fraunces-italic.fntdata"/><Relationship Id="rId14" Type="http://schemas.openxmlformats.org/officeDocument/2006/relationships/slide" Target="slides/slide8.xml"/><Relationship Id="rId36" Type="http://schemas.openxmlformats.org/officeDocument/2006/relationships/font" Target="fonts/Fraunces-bold.fntdata"/><Relationship Id="rId17" Type="http://schemas.openxmlformats.org/officeDocument/2006/relationships/slide" Target="slides/slide11.xml"/><Relationship Id="rId39" Type="http://customschemas.google.com/relationships/presentationmetadata" Target="metadata"/><Relationship Id="rId16" Type="http://schemas.openxmlformats.org/officeDocument/2006/relationships/slide" Target="slides/slide10.xml"/><Relationship Id="rId38" Type="http://schemas.openxmlformats.org/officeDocument/2006/relationships/font" Target="fonts/Fraunces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1-05T16:06:18.703">
    <p:pos x="6000" y="0"/>
    <p:text>slides 1-4 = 10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M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0" dt="2023-11-05T16:12:01.192">
    <p:pos x="6000" y="0"/>
    <p:text>slide 26= 5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I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11-05T16:06:43.096">
    <p:pos x="6000" y="0"/>
    <p:text>slide 5= 10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Y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3-11-05T15:54:45.833">
    <p:pos x="6000" y="0"/>
    <p:text>10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Q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3-11-05T16:07:40.051">
    <p:pos x="6000" y="0"/>
    <p:text>Demo- 7 minutes; definition 3 minutes (total 10 minutes)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A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3-11-05T16:08:35.277">
    <p:pos x="6000" y="0"/>
    <p:text>5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U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6" dt="2023-11-05T16:04:35.365">
    <p:pos x="6000" y="0"/>
    <p:text>slides 14-17= 10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e8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7" dt="2023-11-05T15:57:11.986">
    <p:pos x="6000" y="0"/>
    <p:text>slides 11-13,  5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c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8" dt="2023-11-05T16:09:44.488">
    <p:pos x="6000" y="0"/>
    <p:text>slides 18- 23= 5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fE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9" dt="2023-11-05T16:11:21.357">
    <p:pos x="6000" y="0"/>
    <p:text>slides 24-25= 10 minutes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AVW5Be4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6" name="Google Shape;206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4" name="Google Shape;244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2" name="Google Shape;252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0" name="Google Shape;260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8" name="Google Shape;278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6" name="Google Shape;286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8" name="Google Shape;308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8" name="Google Shape;318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2" name="Google Shape;332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6" name="Google Shape;346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3" name="Google Shape;353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2" name="Google Shape;362;p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1" name="Google Shape;371;p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1" name="Google Shape;381;p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5" name="Google Shape;405;p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3" name="Google Shape;41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1" name="Google Shape;41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/>
          <p:nvPr>
            <p:ph idx="1" type="body"/>
          </p:nvPr>
        </p:nvSpPr>
        <p:spPr>
          <a:xfrm rot="5400000">
            <a:off x="3697833" y="-821329"/>
            <a:ext cx="4516696" cy="9810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0" type="dt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1" type="ftr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9" name="Google Shape;49;p35"/>
          <p:cNvSpPr txBox="1"/>
          <p:nvPr>
            <p:ph idx="12" type="sldNum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5"/>
          <p:cNvSpPr txBox="1"/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1_Comparis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/>
          <p:nvPr>
            <p:ph idx="1" type="body"/>
          </p:nvPr>
        </p:nvSpPr>
        <p:spPr>
          <a:xfrm>
            <a:off x="1071563" y="1835219"/>
            <a:ext cx="445293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i="0"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6"/>
          <p:cNvSpPr txBox="1"/>
          <p:nvPr>
            <p:ph idx="2" type="body"/>
          </p:nvPr>
        </p:nvSpPr>
        <p:spPr>
          <a:xfrm>
            <a:off x="1071562" y="2717801"/>
            <a:ext cx="4452938" cy="3559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/>
            </a:lvl2pPr>
            <a:lvl3pPr indent="-30988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/>
            </a:lvl4pPr>
            <a:lvl5pPr indent="-29972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3" type="body"/>
          </p:nvPr>
        </p:nvSpPr>
        <p:spPr>
          <a:xfrm>
            <a:off x="5844540" y="1835219"/>
            <a:ext cx="5016943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i="0"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36"/>
          <p:cNvSpPr txBox="1"/>
          <p:nvPr>
            <p:ph idx="4" type="body"/>
          </p:nvPr>
        </p:nvSpPr>
        <p:spPr>
          <a:xfrm>
            <a:off x="5844540" y="2717800"/>
            <a:ext cx="5016943" cy="3559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/>
            </a:lvl2pPr>
            <a:lvl3pPr indent="-30988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/>
            </a:lvl4pPr>
            <a:lvl5pPr indent="-29972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0" type="dt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1" type="ftr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2" type="sldNum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6"/>
          <p:cNvSpPr txBox="1"/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5.xml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6.xml"/><Relationship Id="rId4" Type="http://schemas.openxmlformats.org/officeDocument/2006/relationships/image" Target="../media/image20.jp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7.xml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56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8.xml"/><Relationship Id="rId4" Type="http://schemas.openxmlformats.org/officeDocument/2006/relationships/image" Target="../media/image24.jp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22.jp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hhs.gov/surgeongeneral/priorities/workplace-well-being/index.html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omments" Target="../comments/comment9.xml"/><Relationship Id="rId4" Type="http://schemas.openxmlformats.org/officeDocument/2006/relationships/image" Target="../media/image53.png"/><Relationship Id="rId5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Relationship Id="rId4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comments" Target="../comments/comment10.xml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gmdenzine@vcu.edu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4.png"/><Relationship Id="rId13" Type="http://schemas.openxmlformats.org/officeDocument/2006/relationships/image" Target="../media/image38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42.png"/><Relationship Id="rId15" Type="http://schemas.openxmlformats.org/officeDocument/2006/relationships/image" Target="../media/image12.png"/><Relationship Id="rId14" Type="http://schemas.openxmlformats.org/officeDocument/2006/relationships/image" Target="../media/image6.png"/><Relationship Id="rId17" Type="http://schemas.openxmlformats.org/officeDocument/2006/relationships/image" Target="../media/image19.png"/><Relationship Id="rId16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image" Target="../media/image50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31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3.xml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4.xml"/><Relationship Id="rId4" Type="http://schemas.openxmlformats.org/officeDocument/2006/relationships/image" Target="../media/image3.pn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0" y="0"/>
            <a:ext cx="6410036" cy="6871648"/>
          </a:xfrm>
          <a:prstGeom prst="rect">
            <a:avLst/>
          </a:prstGeom>
          <a:solidFill>
            <a:srgbClr val="82766A">
              <a:alpha val="1333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op view of wood desk with the plant, white keyboard, coffee in a white mug, notebook, and pen" id="105" name="Google Shape;105;p1"/>
          <p:cNvPicPr preferRelativeResize="0"/>
          <p:nvPr/>
        </p:nvPicPr>
        <p:blipFill rotWithShape="1">
          <a:blip r:embed="rId3">
            <a:alphaModFix/>
          </a:blip>
          <a:srcRect b="1" l="7434" r="7695" t="0"/>
          <a:stretch/>
        </p:blipFill>
        <p:spPr>
          <a:xfrm>
            <a:off x="4526438" y="-17145"/>
            <a:ext cx="8607807" cy="6875145"/>
          </a:xfrm>
          <a:custGeom>
            <a:rect b="b" l="l" r="r" t="t"/>
            <a:pathLst>
              <a:path extrusionOk="0" h="6858000" w="8607807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6" name="Google Shape;106;p1"/>
          <p:cNvSpPr txBox="1"/>
          <p:nvPr>
            <p:ph type="ctrTitle"/>
          </p:nvPr>
        </p:nvSpPr>
        <p:spPr>
          <a:xfrm>
            <a:off x="5845173" y="2022216"/>
            <a:ext cx="6876990" cy="137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520"/>
              <a:buFont typeface="Times New Roman"/>
              <a:buNone/>
            </a:pPr>
            <a:r>
              <a:rPr b="1" lang="en-US" sz="4220">
                <a:latin typeface="Fraunces"/>
                <a:ea typeface="Fraunces"/>
                <a:cs typeface="Fraunces"/>
                <a:sym typeface="Fraunces"/>
              </a:rPr>
              <a:t>POD Conference </a:t>
            </a:r>
            <a:endParaRPr b="1" sz="4220">
              <a:latin typeface="Fraunces"/>
              <a:ea typeface="Fraunces"/>
              <a:cs typeface="Fraunces"/>
              <a:sym typeface="Fraunce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520"/>
              <a:buFont typeface="Times New Roman"/>
              <a:buNone/>
            </a:pPr>
            <a:r>
              <a:rPr b="1" lang="en-US" sz="4220">
                <a:latin typeface="Fraunces"/>
                <a:ea typeface="Fraunces"/>
                <a:cs typeface="Fraunces"/>
                <a:sym typeface="Fraunces"/>
              </a:rPr>
              <a:t>November 2023</a:t>
            </a:r>
            <a:endParaRPr b="1" sz="4220"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186275" y="3353317"/>
            <a:ext cx="4496700" cy="3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Gypsy Denzine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Professor of Educational Leadership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Virginia Commonwealth University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Rebecca P. Campbell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Professor of Curriculum &amp; Instruction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New Mexico State University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t/>
            </a:r>
            <a:endParaRPr sz="1800"/>
          </a:p>
        </p:txBody>
      </p:sp>
      <p:sp>
        <p:nvSpPr>
          <p:cNvPr id="108" name="Google Shape;108;p1"/>
          <p:cNvSpPr txBox="1"/>
          <p:nvPr/>
        </p:nvSpPr>
        <p:spPr>
          <a:xfrm>
            <a:off x="3690257" y="168184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186275" y="0"/>
            <a:ext cx="3810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C5E7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000" u="none" cap="none" strike="noStrike">
                <a:solidFill>
                  <a:srgbClr val="3A3A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Coaching Meets Pedagogy: How Coaching Can Improve Teaching and Learning</a:t>
            </a:r>
            <a:endParaRPr b="1" i="0" sz="3000" u="none" cap="none" strike="noStrike">
              <a:solidFill>
                <a:srgbClr val="3A3A3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cartoon of a person waving&#10;&#10;Description automatically generated" id="110" name="Google Shape;11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7334" y="3040899"/>
            <a:ext cx="801150" cy="801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aving&#10;&#10;Description automatically generated" id="111" name="Google Shape;11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2861" y="5018065"/>
            <a:ext cx="829763" cy="8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0" y="0"/>
            <a:ext cx="12009304" cy="6858000"/>
          </a:xfrm>
          <a:custGeom>
            <a:rect b="b" l="l" r="r" t="t"/>
            <a:pathLst>
              <a:path extrusionOk="0" h="6858000" w="12009304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F7F7F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899297" y="1410043"/>
            <a:ext cx="2642973" cy="5064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Lots of listening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 driven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 knows best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Forward thinking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Strengths-based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Challenging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setting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Accountability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Maintains appropriate confidentiality</a:t>
            </a:r>
            <a:endParaRPr/>
          </a:p>
          <a:p>
            <a:pPr indent="0" lvl="0" marL="9271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923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5631634" y="1487423"/>
            <a:ext cx="3866593" cy="4910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give advice</a:t>
            </a:r>
            <a:endParaRPr/>
          </a:p>
          <a:p>
            <a:pPr indent="-13716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give opinions or feedback</a:t>
            </a:r>
            <a:endParaRPr/>
          </a:p>
          <a:p>
            <a:pPr indent="-13716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share your stories</a:t>
            </a:r>
            <a:endParaRPr/>
          </a:p>
          <a:p>
            <a:pPr indent="-1143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may actually know best</a:t>
            </a:r>
            <a:endParaRPr/>
          </a:p>
          <a:p>
            <a:pPr indent="-1143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Maintains appropriate confidentiality</a:t>
            </a:r>
            <a:endParaRPr/>
          </a:p>
        </p:txBody>
      </p:sp>
      <p:pic>
        <p:nvPicPr>
          <p:cNvPr descr="A cartoon of a person with her thumb up&#10;&#10;Description automatically generated" id="211" name="Google Shape;21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90873" y="7087487"/>
            <a:ext cx="457721" cy="45772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708454" y="840945"/>
            <a:ext cx="23395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Coaching</a:t>
            </a:r>
            <a:endParaRPr/>
          </a:p>
        </p:txBody>
      </p:sp>
      <p:sp>
        <p:nvSpPr>
          <p:cNvPr id="213" name="Google Shape;213;p10"/>
          <p:cNvSpPr txBox="1"/>
          <p:nvPr/>
        </p:nvSpPr>
        <p:spPr>
          <a:xfrm>
            <a:off x="5682217" y="691673"/>
            <a:ext cx="3765425" cy="66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9260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Mentoring,</a:t>
            </a:r>
            <a:endParaRPr/>
          </a:p>
          <a:p>
            <a:pPr indent="0" lvl="0" marL="292608" marR="0" rtl="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Consulting, Counseling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648929" y="557190"/>
            <a:ext cx="5170852" cy="1671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i="0" lang="en-US" sz="3600" u="none" cap="none" strike="noStrike">
                <a:solidFill>
                  <a:srgbClr val="3C67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Example: I am anxious in the classroom.</a:t>
            </a:r>
            <a:endParaRPr/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4">
            <a:alphaModFix/>
          </a:blip>
          <a:srcRect b="2" l="11933" r="26122" t="0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7641400" y="2477600"/>
            <a:ext cx="456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00823" y="6129087"/>
            <a:ext cx="741100" cy="6522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1"/>
          <p:cNvGrpSpPr/>
          <p:nvPr/>
        </p:nvGrpSpPr>
        <p:grpSpPr>
          <a:xfrm>
            <a:off x="648930" y="2399751"/>
            <a:ext cx="5180245" cy="3727614"/>
            <a:chOff x="0" y="1721"/>
            <a:chExt cx="5180245" cy="3727614"/>
          </a:xfrm>
        </p:grpSpPr>
        <p:sp>
          <p:nvSpPr>
            <p:cNvPr id="225" name="Google Shape;225;p11"/>
            <p:cNvSpPr/>
            <p:nvPr/>
          </p:nvSpPr>
          <p:spPr>
            <a:xfrm>
              <a:off x="1036049" y="1721"/>
              <a:ext cx="4144196" cy="891773"/>
            </a:xfrm>
            <a:prstGeom prst="rect">
              <a:avLst/>
            </a:prstGeom>
            <a:solidFill>
              <a:srgbClr val="CDE3D7">
                <a:alpha val="89803"/>
              </a:srgbClr>
            </a:solidFill>
            <a:ln cap="flat" cmpd="sng" w="12700">
              <a:solidFill>
                <a:srgbClr val="CDE3D7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1"/>
            <p:cNvSpPr txBox="1"/>
            <p:nvPr/>
          </p:nvSpPr>
          <p:spPr>
            <a:xfrm>
              <a:off x="1036049" y="1721"/>
              <a:ext cx="4144196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6500" lIns="80400" spcFirstLastPara="1" rIns="80400" wrap="square" tIns="226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does anxiety in the classroom look like?</a:t>
              </a: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0" y="1721"/>
              <a:ext cx="1036049" cy="891773"/>
            </a:xfrm>
            <a:prstGeom prst="rect">
              <a:avLst/>
            </a:prstGeom>
            <a:solidFill>
              <a:srgbClr val="43AF7B">
                <a:alpha val="89803"/>
              </a:srgbClr>
            </a:solidFill>
            <a:ln cap="flat" cmpd="sng" w="12700">
              <a:solidFill>
                <a:srgbClr val="43AF7B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1"/>
            <p:cNvSpPr txBox="1"/>
            <p:nvPr/>
          </p:nvSpPr>
          <p:spPr>
            <a:xfrm>
              <a:off x="0" y="1721"/>
              <a:ext cx="1036049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075" lIns="54800" spcFirstLastPara="1" rIns="54800" wrap="square" tIns="88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Coaching</a:t>
              </a: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1036049" y="947001"/>
              <a:ext cx="4144196" cy="891773"/>
            </a:xfrm>
            <a:prstGeom prst="rect">
              <a:avLst/>
            </a:prstGeom>
            <a:solidFill>
              <a:srgbClr val="CDE3D7">
                <a:alpha val="89803"/>
              </a:srgbClr>
            </a:solidFill>
            <a:ln cap="flat" cmpd="sng" w="12700">
              <a:solidFill>
                <a:srgbClr val="CDE3D7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1"/>
            <p:cNvSpPr txBox="1"/>
            <p:nvPr/>
          </p:nvSpPr>
          <p:spPr>
            <a:xfrm>
              <a:off x="1036049" y="947001"/>
              <a:ext cx="4144196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6500" lIns="80400" spcFirstLastPara="1" rIns="80400" wrap="square" tIns="226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you have a poor teaching evaluation? When I’m anxious in class I just focus on my lecture notes.</a:t>
              </a: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0" y="947001"/>
              <a:ext cx="1036049" cy="891773"/>
            </a:xfrm>
            <a:prstGeom prst="rect">
              <a:avLst/>
            </a:prstGeom>
            <a:solidFill>
              <a:srgbClr val="43AF7B">
                <a:alpha val="76862"/>
              </a:srgbClr>
            </a:solidFill>
            <a:ln cap="flat" cmpd="sng" w="12700">
              <a:solidFill>
                <a:srgbClr val="43AF7B">
                  <a:alpha val="76862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1"/>
            <p:cNvSpPr txBox="1"/>
            <p:nvPr/>
          </p:nvSpPr>
          <p:spPr>
            <a:xfrm>
              <a:off x="0" y="947001"/>
              <a:ext cx="1036049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075" lIns="54800" spcFirstLastPara="1" rIns="54800" wrap="square" tIns="88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Mentoring</a:t>
              </a: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1036049" y="1892282"/>
              <a:ext cx="4144196" cy="891773"/>
            </a:xfrm>
            <a:prstGeom prst="rect">
              <a:avLst/>
            </a:prstGeom>
            <a:solidFill>
              <a:srgbClr val="CDE3D7">
                <a:alpha val="89803"/>
              </a:srgbClr>
            </a:solidFill>
            <a:ln cap="flat" cmpd="sng" w="12700">
              <a:solidFill>
                <a:srgbClr val="CDE3D7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1"/>
            <p:cNvSpPr txBox="1"/>
            <p:nvPr/>
          </p:nvSpPr>
          <p:spPr>
            <a:xfrm>
              <a:off x="1036049" y="1892282"/>
              <a:ext cx="4144196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6500" lIns="80400" spcFirstLastPara="1" rIns="80400" wrap="square" tIns="226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It’s probably just imposter syndrome!  Come to this faculty development workshop.</a:t>
              </a: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0" y="1892282"/>
              <a:ext cx="1036049" cy="891773"/>
            </a:xfrm>
            <a:prstGeom prst="rect">
              <a:avLst/>
            </a:prstGeom>
            <a:solidFill>
              <a:srgbClr val="43AF7B">
                <a:alpha val="63137"/>
              </a:srgbClr>
            </a:solidFill>
            <a:ln cap="flat" cmpd="sng" w="12700">
              <a:solidFill>
                <a:srgbClr val="43AF7B">
                  <a:alpha val="63137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1"/>
            <p:cNvSpPr txBox="1"/>
            <p:nvPr/>
          </p:nvSpPr>
          <p:spPr>
            <a:xfrm>
              <a:off x="0" y="1892282"/>
              <a:ext cx="1036049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075" lIns="54800" spcFirstLastPara="1" rIns="54800" wrap="square" tIns="88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Teaching</a:t>
              </a: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1036049" y="2837562"/>
              <a:ext cx="4144196" cy="891773"/>
            </a:xfrm>
            <a:prstGeom prst="rect">
              <a:avLst/>
            </a:prstGeom>
            <a:solidFill>
              <a:srgbClr val="CDE3D7">
                <a:alpha val="89803"/>
              </a:srgbClr>
            </a:solidFill>
            <a:ln cap="flat" cmpd="sng" w="12700">
              <a:solidFill>
                <a:srgbClr val="CDE3D7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1"/>
            <p:cNvSpPr txBox="1"/>
            <p:nvPr/>
          </p:nvSpPr>
          <p:spPr>
            <a:xfrm>
              <a:off x="1036049" y="2837562"/>
              <a:ext cx="4144196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6500" lIns="80400" spcFirstLastPara="1" rIns="80400" wrap="square" tIns="226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your classroom anxiety causing problems with eating or sleeping? I think you might benefit from counseling.</a:t>
              </a: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0" y="2837562"/>
              <a:ext cx="1036049" cy="891773"/>
            </a:xfrm>
            <a:prstGeom prst="rect">
              <a:avLst/>
            </a:prstGeom>
            <a:solidFill>
              <a:srgbClr val="43AF7B">
                <a:alpha val="49803"/>
              </a:srgbClr>
            </a:solidFill>
            <a:ln cap="flat" cmpd="sng" w="12700">
              <a:solidFill>
                <a:srgbClr val="43AF7B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1"/>
            <p:cNvSpPr txBox="1"/>
            <p:nvPr/>
          </p:nvSpPr>
          <p:spPr>
            <a:xfrm>
              <a:off x="0" y="2837562"/>
              <a:ext cx="1036049" cy="89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075" lIns="54800" spcFirstLastPara="1" rIns="54800" wrap="square" tIns="88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Counseling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>
            <p:ph idx="4294967295" type="title"/>
          </p:nvPr>
        </p:nvSpPr>
        <p:spPr>
          <a:xfrm>
            <a:off x="0" y="0"/>
            <a:ext cx="9810750" cy="1216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A bit of caution…. the “slimy” side of coaching (GD)</a:t>
            </a:r>
            <a:endParaRPr/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0325" y="963525"/>
            <a:ext cx="9943125" cy="560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's face&#10;&#10;Description automatically generated" id="248" name="Google Shape;24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75319" y="5722348"/>
            <a:ext cx="1216681" cy="1216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white&#10;&#10;Description automatically generated" id="254" name="Google Shape;254;p13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30688"/>
            <a:ext cx="2474913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475" y="195175"/>
            <a:ext cx="11481026" cy="6467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256" name="Google Shape;2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13274" y="6098451"/>
            <a:ext cx="846454" cy="846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1526" y="799575"/>
            <a:ext cx="10009302" cy="5638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263" name="Google Shape;2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83331" y="6033815"/>
            <a:ext cx="808669" cy="80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 txBox="1"/>
          <p:nvPr>
            <p:ph type="title"/>
          </p:nvPr>
        </p:nvSpPr>
        <p:spPr>
          <a:xfrm>
            <a:off x="576649" y="315077"/>
            <a:ext cx="3538151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Times New Roman"/>
              <a:buNone/>
            </a:pPr>
            <a:r>
              <a:rPr lang="en-US" sz="5400">
                <a:solidFill>
                  <a:srgbClr val="3C67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Coaching Mindset</a:t>
            </a:r>
            <a:endParaRPr/>
          </a:p>
        </p:txBody>
      </p:sp>
      <p:sp>
        <p:nvSpPr>
          <p:cNvPr id="271" name="Google Shape;271;p15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>
            <p:ph idx="1" type="body"/>
          </p:nvPr>
        </p:nvSpPr>
        <p:spPr>
          <a:xfrm>
            <a:off x="640080" y="3008658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2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778"/>
              </a:buClr>
              <a:buSzPts val="3200"/>
              <a:buChar char="•"/>
            </a:pPr>
            <a:r>
              <a:rPr b="1" lang="en-US">
                <a:solidFill>
                  <a:srgbClr val="3C6778"/>
                </a:solidFill>
              </a:rPr>
              <a:t>C</a:t>
            </a:r>
            <a:r>
              <a:rPr lang="en-US" sz="2400"/>
              <a:t>uriosity</a:t>
            </a:r>
            <a:endParaRPr/>
          </a:p>
          <a:p>
            <a:pPr indent="-69850" lvl="0" marL="2222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-222250" lvl="0" marL="2222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C6778"/>
              </a:buClr>
              <a:buSzPts val="3200"/>
              <a:buChar char="•"/>
            </a:pPr>
            <a:r>
              <a:rPr b="1" lang="en-US">
                <a:solidFill>
                  <a:srgbClr val="3C6778"/>
                </a:solidFill>
              </a:rPr>
              <a:t>C</a:t>
            </a:r>
            <a:r>
              <a:rPr lang="en-US" sz="2400"/>
              <a:t>are</a:t>
            </a:r>
            <a:endParaRPr/>
          </a:p>
          <a:p>
            <a:pPr indent="-69850" lvl="0" marL="2222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-222250" lvl="0" marL="22225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C6778"/>
              </a:buClr>
              <a:buSzPts val="2800"/>
              <a:buChar char="•"/>
            </a:pPr>
            <a:r>
              <a:rPr b="1" lang="en-US" sz="2800">
                <a:solidFill>
                  <a:srgbClr val="3C6778"/>
                </a:solidFill>
              </a:rPr>
              <a:t>C</a:t>
            </a:r>
            <a:r>
              <a:rPr lang="en-US" sz="2400"/>
              <a:t>onnection</a:t>
            </a:r>
            <a:endParaRPr sz="2200"/>
          </a:p>
        </p:txBody>
      </p:sp>
      <p:pic>
        <p:nvPicPr>
          <p:cNvPr descr="A heart shaped word cloud&#10;&#10;Description automatically generated" id="273" name="Google Shape;273;p15"/>
          <p:cNvPicPr preferRelativeResize="0"/>
          <p:nvPr/>
        </p:nvPicPr>
        <p:blipFill rotWithShape="1">
          <a:blip r:embed="rId3">
            <a:alphaModFix/>
          </a:blip>
          <a:srcRect b="1301" l="0" r="2" t="0"/>
          <a:stretch/>
        </p:blipFill>
        <p:spPr>
          <a:xfrm>
            <a:off x="6244281" y="1140698"/>
            <a:ext cx="4784661" cy="4576603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cartoon of a child with glasses&#10;&#10;Description automatically generated" id="274" name="Google Shape;27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93711" y="5884745"/>
            <a:ext cx="933634" cy="88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"/>
          <p:cNvSpPr txBox="1"/>
          <p:nvPr>
            <p:ph type="title"/>
          </p:nvPr>
        </p:nvSpPr>
        <p:spPr>
          <a:xfrm>
            <a:off x="1050879" y="20178"/>
            <a:ext cx="98106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C6778"/>
              </a:buClr>
              <a:buSzPts val="1800"/>
              <a:buFont typeface="Times New Roman"/>
              <a:buNone/>
            </a:pPr>
            <a:r>
              <a:rPr lang="en-US" sz="3600">
                <a:solidFill>
                  <a:srgbClr val="3C67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a coaching mindset help us?</a:t>
            </a:r>
            <a:endParaRPr sz="3600">
              <a:solidFill>
                <a:srgbClr val="3C67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1" name="Google Shape;2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741" y="1663166"/>
            <a:ext cx="7449525" cy="3898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282" name="Google Shape;2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976" y="6085891"/>
            <a:ext cx="772109" cy="77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0" name="Google Shape;290;p17"/>
          <p:cNvGrpSpPr/>
          <p:nvPr/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291" name="Google Shape;291;p17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in outline" id="293" name="Google Shape;2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834375" y="936598"/>
            <a:ext cx="2304745" cy="2304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17"/>
          <p:cNvGrpSpPr/>
          <p:nvPr/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95" name="Google Shape;295;p17"/>
            <p:cNvSpPr/>
            <p:nvPr/>
          </p:nvSpPr>
          <p:spPr>
            <a:xfrm>
              <a:off x="26122" y="6015669"/>
              <a:ext cx="2605762" cy="842331"/>
            </a:xfrm>
            <a:custGeom>
              <a:rect b="b" l="l" r="r" t="t"/>
              <a:pathLst>
                <a:path extrusionOk="0" h="1033951" w="3180577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655184" y="5798001"/>
              <a:ext cx="2485581" cy="1059999"/>
            </a:xfrm>
            <a:custGeom>
              <a:rect b="b" l="l" r="r" t="t"/>
              <a:pathLst>
                <a:path extrusionOk="0" h="1050628" w="244976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3474720" y="0"/>
              <a:ext cx="6177282" cy="1778750"/>
            </a:xfrm>
            <a:custGeom>
              <a:rect b="b" l="l" r="r" t="t"/>
              <a:pathLst>
                <a:path extrusionOk="0" h="1849426" w="6386648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0" y="2390523"/>
              <a:ext cx="611491" cy="1421482"/>
            </a:xfrm>
            <a:custGeom>
              <a:rect b="b" l="l" r="r" t="t"/>
              <a:pathLst>
                <a:path extrusionOk="0" h="1429512" w="611491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3792772" y="0"/>
              <a:ext cx="2423863" cy="1343767"/>
            </a:xfrm>
            <a:custGeom>
              <a:rect b="b" l="l" r="r" t="t"/>
              <a:pathLst>
                <a:path extrusionOk="0" h="1681468" w="3015964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10946850" y="0"/>
              <a:ext cx="1242102" cy="2620884"/>
            </a:xfrm>
            <a:custGeom>
              <a:rect b="b" l="l" r="r" t="t"/>
              <a:pathLst>
                <a:path extrusionOk="0" h="2635689" w="1242102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0" y="0"/>
              <a:ext cx="1577788" cy="980141"/>
            </a:xfrm>
            <a:custGeom>
              <a:rect b="b" l="l" r="r" t="t"/>
              <a:pathLst>
                <a:path extrusionOk="0" h="795676" w="1471018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17"/>
          <p:cNvSpPr txBox="1"/>
          <p:nvPr>
            <p:ph type="title"/>
          </p:nvPr>
        </p:nvSpPr>
        <p:spPr>
          <a:xfrm>
            <a:off x="789708" y="1014574"/>
            <a:ext cx="5633531" cy="2226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Important!</a:t>
            </a:r>
            <a:endParaRPr/>
          </a:p>
        </p:txBody>
      </p:sp>
      <p:sp>
        <p:nvSpPr>
          <p:cNvPr id="303" name="Google Shape;303;p17"/>
          <p:cNvSpPr txBox="1"/>
          <p:nvPr>
            <p:ph idx="1" type="body"/>
          </p:nvPr>
        </p:nvSpPr>
        <p:spPr>
          <a:xfrm>
            <a:off x="789708" y="3640633"/>
            <a:ext cx="5631417" cy="248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Utilizing coaching skills does not mean we are “coaching” students!</a:t>
            </a:r>
            <a:endParaRPr/>
          </a:p>
        </p:txBody>
      </p:sp>
      <p:pic>
        <p:nvPicPr>
          <p:cNvPr id="304" name="Google Shape;3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4257" y="5776565"/>
            <a:ext cx="888253" cy="84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children climbing a wall&#10;&#10;Description automatically generated" id="311" name="Google Shape;311;p18"/>
          <p:cNvPicPr preferRelativeResize="0"/>
          <p:nvPr/>
        </p:nvPicPr>
        <p:blipFill rotWithShape="1">
          <a:blip r:embed="rId4">
            <a:alphaModFix/>
          </a:blip>
          <a:srcRect b="0" l="6236" r="0" t="0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/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8"/>
          <p:cNvSpPr txBox="1"/>
          <p:nvPr>
            <p:ph type="title"/>
          </p:nvPr>
        </p:nvSpPr>
        <p:spPr>
          <a:xfrm>
            <a:off x="630952" y="1582986"/>
            <a:ext cx="3973385" cy="3692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4400">
                <a:latin typeface="Times New Roman"/>
                <a:ea typeface="Times New Roman"/>
                <a:cs typeface="Times New Roman"/>
                <a:sym typeface="Times New Roman"/>
              </a:rPr>
              <a:t>Mindset Component 1:</a:t>
            </a:r>
            <a:br>
              <a:rPr lang="en-US" sz="52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5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200">
                <a:latin typeface="Times New Roman"/>
                <a:ea typeface="Times New Roman"/>
                <a:cs typeface="Times New Roman"/>
                <a:sym typeface="Times New Roman"/>
              </a:rPr>
              <a:t>Curiosity</a:t>
            </a:r>
            <a:endParaRPr/>
          </a:p>
        </p:txBody>
      </p:sp>
      <p:pic>
        <p:nvPicPr>
          <p:cNvPr descr="A cartoon of a person with her thumb up&#10;&#10;Description automatically generated" id="314" name="Google Shape;31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77358" y="5779116"/>
            <a:ext cx="893183" cy="893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9"/>
          <p:cNvSpPr txBox="1"/>
          <p:nvPr/>
        </p:nvSpPr>
        <p:spPr>
          <a:xfrm>
            <a:off x="337497" y="679731"/>
            <a:ext cx="3124151" cy="37365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i="0" lang="en-US" sz="4600" u="none" cap="none" strike="noStrike">
                <a:solidFill>
                  <a:srgbClr val="3C6778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What to ask learners?</a:t>
            </a:r>
            <a:endParaRPr/>
          </a:p>
        </p:txBody>
      </p:sp>
      <p:grpSp>
        <p:nvGrpSpPr>
          <p:cNvPr id="322" name="Google Shape;322;p19"/>
          <p:cNvGrpSpPr/>
          <p:nvPr/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323" name="Google Shape;323;p19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cap="flat" cmpd="sng" w="1524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24" name="Google Shape;324;p19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19"/>
          <p:cNvSpPr/>
          <p:nvPr/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ook cover of a building&#10;&#10;Description automatically generated" id="326" name="Google Shape;326;p19"/>
          <p:cNvPicPr preferRelativeResize="0"/>
          <p:nvPr/>
        </p:nvPicPr>
        <p:blipFill rotWithShape="1">
          <a:blip r:embed="rId3">
            <a:alphaModFix/>
          </a:blip>
          <a:srcRect b="7359" l="0" r="0" t="0"/>
          <a:stretch/>
        </p:blipFill>
        <p:spPr>
          <a:xfrm>
            <a:off x="4125081" y="1103530"/>
            <a:ext cx="3383280" cy="4785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at camera&#10;&#10;Description automatically generated" id="327" name="Google Shape;327;p19"/>
          <p:cNvPicPr preferRelativeResize="0"/>
          <p:nvPr/>
        </p:nvPicPr>
        <p:blipFill rotWithShape="1">
          <a:blip r:embed="rId4">
            <a:alphaModFix/>
          </a:blip>
          <a:srcRect b="-3" l="3353" r="25939" t="0"/>
          <a:stretch/>
        </p:blipFill>
        <p:spPr>
          <a:xfrm>
            <a:off x="7812357" y="1103532"/>
            <a:ext cx="3383280" cy="4785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328" name="Google Shape;32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19" y="5897240"/>
            <a:ext cx="960760" cy="96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" y="0"/>
            <a:ext cx="11331648" cy="1978172"/>
          </a:xfrm>
          <a:custGeom>
            <a:rect b="b" l="l" r="r" t="t"/>
            <a:pathLst>
              <a:path extrusionOk="0" h="1978172" w="10768629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333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 txBox="1"/>
          <p:nvPr>
            <p:ph type="title"/>
          </p:nvPr>
        </p:nvSpPr>
        <p:spPr>
          <a:xfrm>
            <a:off x="2133204" y="1"/>
            <a:ext cx="98106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b="1" lang="en-US">
                <a:solidFill>
                  <a:srgbClr val="6547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SESSION AGENDA</a:t>
            </a:r>
            <a:endParaRPr b="1">
              <a:solidFill>
                <a:srgbClr val="65470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2"/>
          <p:cNvSpPr txBox="1"/>
          <p:nvPr>
            <p:ph idx="1" type="body"/>
          </p:nvPr>
        </p:nvSpPr>
        <p:spPr>
          <a:xfrm>
            <a:off x="634675" y="2495605"/>
            <a:ext cx="6045735" cy="334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60"/>
              <a:buNone/>
            </a:pPr>
            <a:r>
              <a:rPr lang="en-US" sz="1800">
                <a:solidFill>
                  <a:srgbClr val="000000"/>
                </a:solidFill>
              </a:rPr>
              <a:t>Introductions</a:t>
            </a:r>
            <a:r>
              <a:rPr lang="en-US" sz="1800">
                <a:solidFill>
                  <a:srgbClr val="FF0000"/>
                </a:solidFill>
              </a:rPr>
              <a:t> </a:t>
            </a:r>
            <a:r>
              <a:rPr lang="en-US" sz="1800">
                <a:solidFill>
                  <a:srgbClr val="32835E"/>
                </a:solidFill>
              </a:rPr>
              <a:t>(small groups)</a:t>
            </a:r>
            <a:endParaRPr sz="1800">
              <a:solidFill>
                <a:srgbClr val="32835E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60"/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60"/>
              <a:buNone/>
            </a:pPr>
            <a:r>
              <a:rPr lang="en-US" sz="1800">
                <a:solidFill>
                  <a:srgbClr val="000000"/>
                </a:solidFill>
              </a:rPr>
              <a:t>What is coaching?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60"/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60"/>
              <a:buNone/>
            </a:pPr>
            <a:r>
              <a:rPr lang="en-US" sz="1800">
                <a:solidFill>
                  <a:srgbClr val="32835E"/>
                </a:solidFill>
              </a:rPr>
              <a:t>Coaching Mindset</a:t>
            </a:r>
            <a:endParaRPr sz="1800">
              <a:solidFill>
                <a:srgbClr val="32835E"/>
              </a:solidFill>
            </a:endParaRPr>
          </a:p>
          <a:p>
            <a:pPr indent="-45488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35E"/>
              </a:buClr>
              <a:buSzPts val="1800"/>
              <a:buFont typeface="Calibri"/>
              <a:buChar char="•"/>
            </a:pPr>
            <a:r>
              <a:rPr b="1" lang="en-US" sz="1800">
                <a:solidFill>
                  <a:srgbClr val="32835E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uriosity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058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rgbClr val="3283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488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35E"/>
              </a:buClr>
              <a:buSzPts val="1800"/>
              <a:buFont typeface="Calibri"/>
              <a:buChar char="•"/>
            </a:pPr>
            <a:r>
              <a:rPr b="1" lang="en-US" sz="1800">
                <a:solidFill>
                  <a:srgbClr val="32835E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are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0581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rgbClr val="3283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4881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35E"/>
              </a:buClr>
              <a:buSzPts val="1800"/>
              <a:buFont typeface="Calibri"/>
              <a:buChar char="•"/>
            </a:pPr>
            <a:r>
              <a:rPr b="1" lang="en-US" sz="1800">
                <a:solidFill>
                  <a:srgbClr val="32835E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onnection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1" lang="en-US" sz="1800">
                <a:latin typeface="Calibri"/>
                <a:ea typeface="Calibri"/>
                <a:cs typeface="Calibri"/>
                <a:sym typeface="Calibri"/>
              </a:rPr>
              <a:t>What is the appetite for a coaching mindset on your campus?</a:t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60"/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48"/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ock" id="120" name="Google Shape;1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473" y="385947"/>
            <a:ext cx="3846011" cy="3846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/>
          <p:nvPr/>
        </p:nvSpPr>
        <p:spPr>
          <a:xfrm>
            <a:off x="6450426" y="5902730"/>
            <a:ext cx="5741575" cy="955271"/>
          </a:xfrm>
          <a:custGeom>
            <a:rect b="b" l="l" r="r" t="t"/>
            <a:pathLst>
              <a:path extrusionOk="0" h="955271" w="5741575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333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6400988" y="78139"/>
            <a:ext cx="469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artoon of a person with her hand up&#10;&#10;Description automatically generated" id="123" name="Google Shape;12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96588" y="5841568"/>
            <a:ext cx="992238" cy="95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holding a piece of paper&#10;&#10;Description automatically generated" id="335" name="Google Shape;335;p20"/>
          <p:cNvPicPr preferRelativeResize="0"/>
          <p:nvPr/>
        </p:nvPicPr>
        <p:blipFill rotWithShape="1">
          <a:blip r:embed="rId3">
            <a:alphaModFix/>
          </a:blip>
          <a:srcRect b="24776" l="0" r="-1" t="7372"/>
          <a:stretch/>
        </p:blipFill>
        <p:spPr>
          <a:xfrm>
            <a:off x="0" y="113272"/>
            <a:ext cx="12228129" cy="4666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20"/>
          <p:cNvGrpSpPr/>
          <p:nvPr/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337" name="Google Shape;337;p20"/>
            <p:cNvSpPr/>
            <p:nvPr/>
          </p:nvSpPr>
          <p:spPr>
            <a:xfrm>
              <a:off x="-305" y="2987478"/>
              <a:ext cx="12188952" cy="1099712"/>
            </a:xfrm>
            <a:custGeom>
              <a:rect b="b" l="l" r="r" t="t"/>
              <a:pathLst>
                <a:path extrusionOk="0" h="932744" w="9182100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-305" y="3199381"/>
              <a:ext cx="12188952" cy="902694"/>
            </a:xfrm>
            <a:custGeom>
              <a:rect b="b" l="l" r="r" t="t"/>
              <a:pathLst>
                <a:path extrusionOk="0" h="765639" w="9182100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-305" y="3501488"/>
              <a:ext cx="12188952" cy="641669"/>
            </a:xfrm>
            <a:custGeom>
              <a:rect b="b" l="l" r="r" t="t"/>
              <a:pathLst>
                <a:path extrusionOk="0" h="544245" w="9182100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-305" y="3614750"/>
              <a:ext cx="12188952" cy="1201528"/>
            </a:xfrm>
            <a:custGeom>
              <a:rect b="b" l="l" r="r" t="t"/>
              <a:pathLst>
                <a:path extrusionOk="0" h="1019102" w="9182100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0"/>
          <p:cNvSpPr txBox="1"/>
          <p:nvPr/>
        </p:nvSpPr>
        <p:spPr>
          <a:xfrm>
            <a:off x="2133599" y="4826770"/>
            <a:ext cx="7471719" cy="1509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0" lang="en-US" sz="4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Mindset Component 2:</a:t>
            </a:r>
            <a:br>
              <a:rPr b="0" lang="en-US" sz="4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0" lang="en-US" sz="4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lang="en-US" sz="5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Care</a:t>
            </a:r>
            <a:endParaRPr/>
          </a:p>
        </p:txBody>
      </p:sp>
      <p:pic>
        <p:nvPicPr>
          <p:cNvPr descr="A cartoon of a person with her thumb up&#10;&#10;Description automatically generated" id="342" name="Google Shape;3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1984" y="5897984"/>
            <a:ext cx="960016" cy="960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/>
          <p:nvPr>
            <p:ph idx="1" type="body"/>
          </p:nvPr>
        </p:nvSpPr>
        <p:spPr>
          <a:xfrm>
            <a:off x="696286" y="340074"/>
            <a:ext cx="10644476" cy="5314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TEACHING AND LEARNING SPACE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Ethic of Care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only do I genuinely care about your learning and professional growth, I care deeply about you and your well-being.  There can be many things that happen in our lives that can make learning difficult.  For example, we know students experience housing challenges and/or food insecurities.  If you are having trouble with your basic security needs, please know we have resources on campus to help you.  I encourage you to reach out to our Dean of Students office for more information about available resources at VCU.  I will also do my absolute best to provide a welcoming and safe learning environment.  Again, I care about your well-being.  I have most recently designed my leadership practices and EDLP courses to align with the recommendations from the</a:t>
            </a:r>
            <a:r>
              <a:rPr lang="en-US" sz="24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U.S. Surgeon General’s office regarding well-being and equity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t/>
            </a:r>
            <a:endParaRPr sz="2400"/>
          </a:p>
        </p:txBody>
      </p:sp>
      <p:pic>
        <p:nvPicPr>
          <p:cNvPr descr="A cartoon of a person with her thumb up&#10;&#10;Description automatically generated" id="349" name="Google Shape;34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40762" y="5885122"/>
            <a:ext cx="851238" cy="851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584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4402" y="643467"/>
            <a:ext cx="5803195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358" name="Google Shape;3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2826" y="5995932"/>
            <a:ext cx="749174" cy="74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3"/>
          <p:cNvSpPr txBox="1"/>
          <p:nvPr>
            <p:ph type="title"/>
          </p:nvPr>
        </p:nvSpPr>
        <p:spPr>
          <a:xfrm>
            <a:off x="6378551" y="1148794"/>
            <a:ext cx="5437361" cy="3157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Mindset Component 3:</a:t>
            </a:r>
            <a:b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200">
                <a:latin typeface="Times New Roman"/>
                <a:ea typeface="Times New Roman"/>
                <a:cs typeface="Times New Roman"/>
                <a:sym typeface="Times New Roman"/>
              </a:rPr>
              <a:t>Connection </a:t>
            </a:r>
            <a:endParaRPr/>
          </a:p>
        </p:txBody>
      </p:sp>
      <p:pic>
        <p:nvPicPr>
          <p:cNvPr descr="A hand reaching out to the sky&#10;&#10;Description automatically generated" id="366" name="Google Shape;366;p23"/>
          <p:cNvPicPr preferRelativeResize="0"/>
          <p:nvPr/>
        </p:nvPicPr>
        <p:blipFill rotWithShape="1">
          <a:blip r:embed="rId3">
            <a:alphaModFix/>
          </a:blip>
          <a:srcRect b="0" l="0" r="12431" t="0"/>
          <a:stretch/>
        </p:blipFill>
        <p:spPr>
          <a:xfrm>
            <a:off x="1" y="10"/>
            <a:ext cx="6005512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367" name="Google Shape;36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9821" y="5788870"/>
            <a:ext cx="1069130" cy="106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4"/>
          <p:cNvPicPr preferRelativeResize="0"/>
          <p:nvPr/>
        </p:nvPicPr>
        <p:blipFill rotWithShape="1">
          <a:blip r:embed="rId4">
            <a:alphaModFix/>
          </a:blip>
          <a:srcRect b="0" l="16106" r="0" t="0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4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4"/>
          <p:cNvSpPr txBox="1"/>
          <p:nvPr>
            <p:ph idx="1" type="body"/>
          </p:nvPr>
        </p:nvSpPr>
        <p:spPr>
          <a:xfrm>
            <a:off x="7984616" y="1184242"/>
            <a:ext cx="3822189" cy="455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8"/>
              <a:buNone/>
            </a:pPr>
            <a:r>
              <a:t/>
            </a:r>
            <a:endParaRPr b="1"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8"/>
              <a:buNone/>
            </a:pPr>
            <a:r>
              <a:rPr b="1" lang="en-US" sz="2000"/>
              <a:t>Great debate: Care or coddling?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4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How flexible should faculty be?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Should faculty give reminders?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Costs of caring too much?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What academic policies do you have in support a culture of care?</a:t>
            </a:r>
            <a:endParaRPr/>
          </a:p>
        </p:txBody>
      </p:sp>
      <p:pic>
        <p:nvPicPr>
          <p:cNvPr id="377" name="Google Shape;37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11641" y="5854643"/>
            <a:ext cx="631474" cy="579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rdcover books" id="384" name="Google Shape;384;p25"/>
          <p:cNvPicPr preferRelativeResize="0"/>
          <p:nvPr/>
        </p:nvPicPr>
        <p:blipFill rotWithShape="1">
          <a:blip r:embed="rId3">
            <a:alphaModFix/>
          </a:blip>
          <a:srcRect b="1" l="10261" r="11521" t="0"/>
          <a:stretch/>
        </p:blipFill>
        <p:spPr>
          <a:xfrm rot="-5400000">
            <a:off x="-511718" y="505916"/>
            <a:ext cx="6850548" cy="5846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25"/>
          <p:cNvGrpSpPr/>
          <p:nvPr/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386" name="Google Shape;386;p25"/>
            <p:cNvSpPr/>
            <p:nvPr/>
          </p:nvSpPr>
          <p:spPr>
            <a:xfrm>
              <a:off x="-9149" y="238645"/>
              <a:ext cx="5933139" cy="6387893"/>
            </a:xfrm>
            <a:custGeom>
              <a:rect b="b" l="l" r="r" t="t"/>
              <a:pathLst>
                <a:path extrusionOk="0" h="6335678" w="5933139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-9149" y="241478"/>
              <a:ext cx="5953893" cy="6434152"/>
            </a:xfrm>
            <a:custGeom>
              <a:rect b="b" l="l" r="r" t="t"/>
              <a:pathLst>
                <a:path extrusionOk="0" h="6434152" w="5953893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5"/>
            <p:cNvSpPr/>
            <p:nvPr/>
          </p:nvSpPr>
          <p:spPr>
            <a:xfrm>
              <a:off x="-9149" y="231462"/>
              <a:ext cx="5953893" cy="6444167"/>
            </a:xfrm>
            <a:custGeom>
              <a:rect b="b" l="l" r="r" t="t"/>
              <a:pathLst>
                <a:path extrusionOk="0" h="6434152" w="5953893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-9149" y="3725"/>
              <a:ext cx="5855313" cy="6880645"/>
            </a:xfrm>
            <a:custGeom>
              <a:rect b="b" l="l" r="r" t="t"/>
              <a:pathLst>
                <a:path extrusionOk="0" h="6880645" w="5855313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-9149" y="26370"/>
              <a:ext cx="6254832" cy="6864558"/>
            </a:xfrm>
            <a:custGeom>
              <a:rect b="b" l="l" r="r" t="t"/>
              <a:pathLst>
                <a:path extrusionOk="0" h="6864558" w="6254832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5"/>
          <p:cNvSpPr txBox="1"/>
          <p:nvPr>
            <p:ph type="title"/>
          </p:nvPr>
        </p:nvSpPr>
        <p:spPr>
          <a:xfrm>
            <a:off x="6094105" y="802955"/>
            <a:ext cx="4977976" cy="1454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Infusing a coaching mindset into your CTL </a:t>
            </a:r>
            <a:endParaRPr/>
          </a:p>
        </p:txBody>
      </p:sp>
      <p:pic>
        <p:nvPicPr>
          <p:cNvPr descr="Cartoon of a child waving&#10;&#10;Description automatically generated" id="392" name="Google Shape;39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00976"/>
            <a:ext cx="654409" cy="687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5"/>
          <p:cNvGrpSpPr/>
          <p:nvPr/>
        </p:nvGrpSpPr>
        <p:grpSpPr>
          <a:xfrm>
            <a:off x="6091181" y="2695097"/>
            <a:ext cx="4976362" cy="3080605"/>
            <a:chOff x="607" y="279341"/>
            <a:chExt cx="4976362" cy="3080605"/>
          </a:xfrm>
        </p:grpSpPr>
        <p:sp>
          <p:nvSpPr>
            <p:cNvPr id="394" name="Google Shape;394;p25"/>
            <p:cNvSpPr/>
            <p:nvPr/>
          </p:nvSpPr>
          <p:spPr>
            <a:xfrm>
              <a:off x="607" y="279341"/>
              <a:ext cx="2369696" cy="1421817"/>
            </a:xfrm>
            <a:prstGeom prst="rect">
              <a:avLst/>
            </a:prstGeom>
            <a:gradFill>
              <a:gsLst>
                <a:gs pos="0">
                  <a:srgbClr val="CC7A48"/>
                </a:gs>
                <a:gs pos="50000">
                  <a:srgbClr val="CB6806"/>
                </a:gs>
                <a:gs pos="100000">
                  <a:srgbClr val="BB5B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5"/>
            <p:cNvSpPr txBox="1"/>
            <p:nvPr/>
          </p:nvSpPr>
          <p:spPr>
            <a:xfrm>
              <a:off x="607" y="279341"/>
              <a:ext cx="2369696" cy="14218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might this look like on your campus?  </a:t>
              </a: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2607273" y="279341"/>
              <a:ext cx="2369696" cy="1421817"/>
            </a:xfrm>
            <a:prstGeom prst="rect">
              <a:avLst/>
            </a:prstGeom>
            <a:gradFill>
              <a:gsLst>
                <a:gs pos="0">
                  <a:srgbClr val="CC7A48"/>
                </a:gs>
                <a:gs pos="50000">
                  <a:srgbClr val="CB6806"/>
                </a:gs>
                <a:gs pos="100000">
                  <a:srgbClr val="BB5B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5"/>
            <p:cNvSpPr txBox="1"/>
            <p:nvPr/>
          </p:nvSpPr>
          <p:spPr>
            <a:xfrm>
              <a:off x="2607273" y="279341"/>
              <a:ext cx="2369696" cy="14218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do you already have in place that would support this initiative?</a:t>
              </a: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607" y="1938129"/>
              <a:ext cx="2369696" cy="1421817"/>
            </a:xfrm>
            <a:prstGeom prst="rect">
              <a:avLst/>
            </a:prstGeom>
            <a:gradFill>
              <a:gsLst>
                <a:gs pos="0">
                  <a:srgbClr val="CC7A48"/>
                </a:gs>
                <a:gs pos="50000">
                  <a:srgbClr val="CB6806"/>
                </a:gs>
                <a:gs pos="100000">
                  <a:srgbClr val="BB5B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5"/>
            <p:cNvSpPr txBox="1"/>
            <p:nvPr/>
          </p:nvSpPr>
          <p:spPr>
            <a:xfrm>
              <a:off x="607" y="1938129"/>
              <a:ext cx="2369696" cy="14218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would be the barriers?</a:t>
              </a:r>
              <a:endParaRPr/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2607273" y="1938129"/>
              <a:ext cx="2369696" cy="1421817"/>
            </a:xfrm>
            <a:prstGeom prst="rect">
              <a:avLst/>
            </a:prstGeom>
            <a:gradFill>
              <a:gsLst>
                <a:gs pos="0">
                  <a:srgbClr val="CC7A48"/>
                </a:gs>
                <a:gs pos="50000">
                  <a:srgbClr val="CB6806"/>
                </a:gs>
                <a:gs pos="100000">
                  <a:srgbClr val="BB5B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5"/>
            <p:cNvSpPr txBox="1"/>
            <p:nvPr/>
          </p:nvSpPr>
          <p:spPr>
            <a:xfrm>
              <a:off x="2607273" y="1938129"/>
              <a:ext cx="2369696" cy="14218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Who might be your partners in this effort? 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"/>
          <p:cNvSpPr txBox="1"/>
          <p:nvPr>
            <p:ph type="title"/>
          </p:nvPr>
        </p:nvSpPr>
        <p:spPr>
          <a:xfrm>
            <a:off x="486561" y="125201"/>
            <a:ext cx="10374918" cy="1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778"/>
              </a:buClr>
              <a:buSzPts val="6400"/>
              <a:buFont typeface="Times New Roman"/>
              <a:buNone/>
            </a:pPr>
            <a:r>
              <a:rPr lang="en-US" sz="6400">
                <a:solidFill>
                  <a:srgbClr val="3C67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Getting started….</a:t>
            </a:r>
            <a:endParaRPr sz="6400">
              <a:solidFill>
                <a:srgbClr val="3C67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26"/>
          <p:cNvSpPr txBox="1"/>
          <p:nvPr>
            <p:ph idx="1" type="body"/>
          </p:nvPr>
        </p:nvSpPr>
        <p:spPr>
          <a:xfrm>
            <a:off x="872550" y="1825625"/>
            <a:ext cx="9152294" cy="4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 coaching audit—Who are the coaches on your campus? Their training?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193800" lvl="0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Do you have a student academic coaching program- if yes, heads-up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193800" lvl="0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Appetite for coaching on your campus- dig around Provost’s Office  (PIP)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72548" y="6110571"/>
            <a:ext cx="480011" cy="4571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410" name="Google Shape;41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72548" y="5544780"/>
            <a:ext cx="565791" cy="56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"/>
          <p:cNvSpPr txBox="1"/>
          <p:nvPr>
            <p:ph idx="4294967295" type="body"/>
          </p:nvPr>
        </p:nvSpPr>
        <p:spPr>
          <a:xfrm>
            <a:off x="99242" y="5184370"/>
            <a:ext cx="3419475" cy="1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None/>
            </a:pPr>
            <a:r>
              <a:rPr b="0" lang="en-US" sz="1600" cap="none">
                <a:latin typeface="Calibri"/>
                <a:ea typeface="Calibri"/>
                <a:cs typeface="Calibri"/>
                <a:sym typeface="Calibri"/>
              </a:rPr>
              <a:t>Gypsy Denzine</a:t>
            </a:r>
            <a:endParaRPr b="0" sz="1600" cap="non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None/>
            </a:pPr>
            <a:r>
              <a:rPr b="0" lang="en-US" sz="1600" u="sng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gmdenzine@vcu.edu</a:t>
            </a:r>
            <a:endParaRPr b="0" sz="1600" cap="non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None/>
            </a:pPr>
            <a:r>
              <a:rPr b="0" lang="en-US" sz="1600" cap="none">
                <a:latin typeface="Calibri"/>
                <a:ea typeface="Calibri"/>
                <a:cs typeface="Calibri"/>
                <a:sym typeface="Calibri"/>
              </a:rPr>
              <a:t>https://practice.do/me/gypsy-denzine</a:t>
            </a:r>
            <a:endParaRPr b="0" sz="1600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7"/>
          <p:cNvSpPr txBox="1"/>
          <p:nvPr>
            <p:ph idx="4294967295" type="title"/>
          </p:nvPr>
        </p:nvSpPr>
        <p:spPr>
          <a:xfrm>
            <a:off x="1190625" y="209676"/>
            <a:ext cx="981075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0707"/>
              <a:buFont typeface="Arial"/>
              <a:buNone/>
            </a:pPr>
            <a:r>
              <a:rPr lang="en-US">
                <a:solidFill>
                  <a:srgbClr val="3C67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INFO</a:t>
            </a:r>
            <a:endParaRPr>
              <a:solidFill>
                <a:srgbClr val="3C67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937" y="3137500"/>
            <a:ext cx="1514100" cy="1514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with glasses and a computer&#10;&#10;Description automatically generated" id="418" name="Google Shape;41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3559" y="1618684"/>
            <a:ext cx="1304882" cy="1304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a computer&#10;&#10;Description automatically generated" id="419" name="Google Shape;41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6538" y="1473599"/>
            <a:ext cx="1304882" cy="13048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p27"/>
          <p:cNvCxnSpPr/>
          <p:nvPr/>
        </p:nvCxnSpPr>
        <p:spPr>
          <a:xfrm>
            <a:off x="4055344" y="1687786"/>
            <a:ext cx="0" cy="5169005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p27"/>
          <p:cNvCxnSpPr/>
          <p:nvPr/>
        </p:nvCxnSpPr>
        <p:spPr>
          <a:xfrm>
            <a:off x="8432816" y="1688995"/>
            <a:ext cx="0" cy="5169005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2" name="Google Shape;422;p27"/>
          <p:cNvSpPr txBox="1"/>
          <p:nvPr/>
        </p:nvSpPr>
        <p:spPr>
          <a:xfrm>
            <a:off x="4280132" y="5184370"/>
            <a:ext cx="3631736" cy="1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Font typeface="Arial"/>
              <a:buNone/>
            </a:pP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Rebecca Campbell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rjpc@nmsu.edu</a:t>
            </a:r>
            <a:endParaRPr b="0" i="0" sz="16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Font typeface="Arial"/>
              <a:buNone/>
            </a:pP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https://www.rebeccacampbellphd.com/</a:t>
            </a:r>
            <a:endParaRPr/>
          </a:p>
        </p:txBody>
      </p:sp>
      <p:pic>
        <p:nvPicPr>
          <p:cNvPr descr="Teacher with solid fill" id="423" name="Google Shape;42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75283" y="1404751"/>
            <a:ext cx="1732749" cy="173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3550" y="3346700"/>
            <a:ext cx="1304900" cy="13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88149" y="3289213"/>
            <a:ext cx="1419875" cy="14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7"/>
          <p:cNvSpPr txBox="1"/>
          <p:nvPr/>
        </p:nvSpPr>
        <p:spPr>
          <a:xfrm>
            <a:off x="8938889" y="5184373"/>
            <a:ext cx="29184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2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Presentation Resources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 txBox="1"/>
          <p:nvPr>
            <p:ph idx="4" type="body"/>
          </p:nvPr>
        </p:nvSpPr>
        <p:spPr>
          <a:xfrm>
            <a:off x="5844540" y="2717800"/>
            <a:ext cx="5016943" cy="3559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</a:pPr>
            <a:r>
              <a:t/>
            </a:r>
            <a:endParaRPr/>
          </a:p>
        </p:txBody>
      </p:sp>
      <p:pic>
        <p:nvPicPr>
          <p:cNvPr descr="A cartoon of a person's face&#10;&#10;Description automatically generated" id="432" name="Google Shape;43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0027" y="253101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aving&#10;&#10;Description automatically generated" id="433" name="Google Shape;43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2367" y="-250619"/>
            <a:ext cx="18415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with glasses and a computer&#10;&#10;Description automatically generated" id="434" name="Google Shape;43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1568" y="31848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with her hand up&#10;&#10;Description automatically generated" id="435" name="Google Shape;43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3487" y="-145952"/>
            <a:ext cx="18415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436" name="Google Shape;436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94608" y="360433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's head with a light bulb above her head&#10;&#10;Description automatically generated" id="437" name="Google Shape;437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37346" y="115711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aving&#10;&#10;Description automatically generated" id="438" name="Google Shape;438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8836" y="2062274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making a heart with her hands&#10;&#10;Description automatically generated" id="439" name="Google Shape;439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18000" y="104329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's face&#10;&#10;Description automatically generated" id="440" name="Google Shape;440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0" y="5080000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aving&#10;&#10;Description automatically generated" id="441" name="Google Shape;441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57647" y="4625738"/>
            <a:ext cx="18288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a computer&#10;&#10;Description automatically generated" id="442" name="Google Shape;442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003145" y="4975671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hand up&#10;&#10;Description automatically generated" id="443" name="Google Shape;443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27836" y="4705626"/>
            <a:ext cx="18415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444" name="Google Shape;444;p2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02027" y="4911999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a light bulb above her head&#10;&#10;Description automatically generated" id="445" name="Google Shape;445;p2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52395" y="3608526"/>
            <a:ext cx="17780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aving&#10;&#10;Description automatically generated" id="446" name="Google Shape;446;p2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367819" y="3022705"/>
            <a:ext cx="1778000" cy="17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/>
        </p:nvSpPr>
        <p:spPr>
          <a:xfrm>
            <a:off x="5196775" y="724725"/>
            <a:ext cx="6995100" cy="67418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35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“Learning can occur without teaching—and often does—but teaching cannot occur without learning; teaching without learning is just talking.”</a:t>
            </a:r>
            <a:endParaRPr b="0" i="1" sz="35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Dr. K. Patricia Cross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1926-2023</a:t>
            </a:r>
            <a:endParaRPr b="0" i="0" sz="2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8950"/>
            <a:ext cx="5196774" cy="4697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hand up&#10;&#10;Description automatically generated" id="131" name="Google Shape;1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61626" y="5927896"/>
            <a:ext cx="867398" cy="83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/>
          <p:nvPr>
            <p:ph type="title"/>
          </p:nvPr>
        </p:nvSpPr>
        <p:spPr>
          <a:xfrm>
            <a:off x="838201" y="345810"/>
            <a:ext cx="637425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Introductions (in pairs)</a:t>
            </a:r>
            <a:endParaRPr/>
          </a:p>
        </p:txBody>
      </p:sp>
      <p:sp>
        <p:nvSpPr>
          <p:cNvPr id="139" name="Google Shape;139;p4"/>
          <p:cNvSpPr txBox="1"/>
          <p:nvPr>
            <p:ph idx="1" type="body"/>
          </p:nvPr>
        </p:nvSpPr>
        <p:spPr>
          <a:xfrm>
            <a:off x="838201" y="1825625"/>
            <a:ext cx="509219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rPr lang="en-US"/>
              <a:t>In the last two years in your role, what are you most proud of?</a:t>
            </a: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4">
            <a:alphaModFix/>
          </a:blip>
          <a:srcRect b="-2" l="14890" r="16024" t="0"/>
          <a:stretch/>
        </p:blipFill>
        <p:spPr>
          <a:xfrm>
            <a:off x="7901259" y="2727729"/>
            <a:ext cx="4290741" cy="4130271"/>
          </a:xfrm>
          <a:custGeom>
            <a:rect b="b" l="l" r="r" t="t"/>
            <a:pathLst>
              <a:path extrusionOk="0" h="4130271" w="429074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2" name="Google Shape;142;p4"/>
          <p:cNvSpPr/>
          <p:nvPr/>
        </p:nvSpPr>
        <p:spPr>
          <a:xfrm flipH="1" rot="-6040930">
            <a:off x="6034138" y="-673140"/>
            <a:ext cx="4021193" cy="4021193"/>
          </a:xfrm>
          <a:prstGeom prst="arc">
            <a:avLst>
              <a:gd fmla="val 16200000" name="adj1"/>
              <a:gd fmla="val 20093138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artoon of a person with her thumb up&#10;&#10;Description automatically generated" id="143" name="Google Shape;143;p4"/>
          <p:cNvPicPr preferRelativeResize="0"/>
          <p:nvPr/>
        </p:nvPicPr>
        <p:blipFill rotWithShape="1">
          <a:blip r:embed="rId5">
            <a:alphaModFix/>
          </a:blip>
          <a:srcRect b="2012" l="0" r="-3" t="12516"/>
          <a:stretch/>
        </p:blipFill>
        <p:spPr>
          <a:xfrm>
            <a:off x="179306" y="5874124"/>
            <a:ext cx="1033045" cy="882930"/>
          </a:xfrm>
          <a:custGeom>
            <a:rect b="b" l="l" r="r" t="t"/>
            <a:pathLst>
              <a:path extrusionOk="0" h="3007909" w="3519312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778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3C67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your knowledge of and experience with coaching? (small group discussion)</a:t>
            </a:r>
            <a:endParaRPr sz="3600">
              <a:solidFill>
                <a:srgbClr val="3C67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Are you a coach?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254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Have you ever experienced coaching as a client?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254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What are your assumptions and beliefs about coaching?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254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How is your campus leveraging coaching?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artoon of a person with her hand up&#10;&#10;Description automatically generated" id="151" name="Google Shape;15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4702" y="5938289"/>
            <a:ext cx="867398" cy="83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>
            <p:ph type="title"/>
          </p:nvPr>
        </p:nvSpPr>
        <p:spPr>
          <a:xfrm>
            <a:off x="804295" y="4131181"/>
            <a:ext cx="5946579" cy="1514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778"/>
              </a:buClr>
              <a:buSzPts val="4400"/>
              <a:buFont typeface="Calibri"/>
              <a:buNone/>
            </a:pPr>
            <a:r>
              <a:rPr lang="en-US">
                <a:solidFill>
                  <a:srgbClr val="3C6778"/>
                </a:solidFill>
              </a:rPr>
              <a:t>Our stories…</a:t>
            </a:r>
            <a:endParaRPr/>
          </a:p>
        </p:txBody>
      </p:sp>
      <p:grpSp>
        <p:nvGrpSpPr>
          <p:cNvPr id="159" name="Google Shape;159;p6"/>
          <p:cNvGrpSpPr/>
          <p:nvPr/>
        </p:nvGrpSpPr>
        <p:grpSpPr>
          <a:xfrm>
            <a:off x="6866957" y="2290257"/>
            <a:ext cx="5324737" cy="4559213"/>
            <a:chOff x="6852124" y="2290257"/>
            <a:chExt cx="5330118" cy="4559213"/>
          </a:xfrm>
        </p:grpSpPr>
        <p:sp>
          <p:nvSpPr>
            <p:cNvPr id="160" name="Google Shape;160;p6"/>
            <p:cNvSpPr/>
            <p:nvPr/>
          </p:nvSpPr>
          <p:spPr>
            <a:xfrm>
              <a:off x="6852124" y="2290257"/>
              <a:ext cx="5330118" cy="4559213"/>
            </a:xfrm>
            <a:custGeom>
              <a:rect b="b" l="l" r="r" t="t"/>
              <a:pathLst>
                <a:path extrusionOk="0" h="4559213" w="5330118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6874598" y="2512952"/>
              <a:ext cx="5307644" cy="4336518"/>
            </a:xfrm>
            <a:custGeom>
              <a:rect b="b" l="l" r="r" t="t"/>
              <a:pathLst>
                <a:path extrusionOk="0" h="4336518" w="5307644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6873412" y="2537732"/>
              <a:ext cx="5308830" cy="4311738"/>
            </a:xfrm>
            <a:custGeom>
              <a:rect b="b" l="l" r="r" t="t"/>
              <a:pathLst>
                <a:path extrusionOk="0" h="4311738" w="5308830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6873412" y="2537732"/>
              <a:ext cx="5308830" cy="4311738"/>
            </a:xfrm>
            <a:custGeom>
              <a:rect b="b" l="l" r="r" t="t"/>
              <a:pathLst>
                <a:path extrusionOk="0" h="4311738" w="5308830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>
            <a:off x="4123758" y="0"/>
            <a:ext cx="5081407" cy="3133064"/>
            <a:chOff x="5907711" y="0"/>
            <a:chExt cx="5081407" cy="3133064"/>
          </a:xfrm>
        </p:grpSpPr>
        <p:sp>
          <p:nvSpPr>
            <p:cNvPr id="165" name="Google Shape;165;p6"/>
            <p:cNvSpPr/>
            <p:nvPr/>
          </p:nvSpPr>
          <p:spPr>
            <a:xfrm>
              <a:off x="5919200" y="0"/>
              <a:ext cx="5069918" cy="3111852"/>
            </a:xfrm>
            <a:custGeom>
              <a:rect b="b" l="l" r="r" t="t"/>
              <a:pathLst>
                <a:path extrusionOk="0" h="3111852" w="5069918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5973885" y="1"/>
              <a:ext cx="4960549" cy="2918955"/>
            </a:xfrm>
            <a:custGeom>
              <a:rect b="b" l="l" r="r" t="t"/>
              <a:pathLst>
                <a:path extrusionOk="0" h="2918955" w="4960549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5986973" y="0"/>
              <a:ext cx="4934374" cy="2888360"/>
            </a:xfrm>
            <a:custGeom>
              <a:rect b="b" l="l" r="r" t="t"/>
              <a:pathLst>
                <a:path extrusionOk="0" h="2888360" w="4934374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5986973" y="0"/>
              <a:ext cx="4934374" cy="2888360"/>
            </a:xfrm>
            <a:custGeom>
              <a:rect b="b" l="l" r="r" t="t"/>
              <a:pathLst>
                <a:path extrusionOk="0" h="2888360" w="4934374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907711" y="0"/>
              <a:ext cx="5069918" cy="3133064"/>
            </a:xfrm>
            <a:custGeom>
              <a:rect b="b" l="l" r="r" t="t"/>
              <a:pathLst>
                <a:path extrusionOk="0" h="3133064" w="5069918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8C18">
                    <a:alpha val="9803"/>
                  </a:srgbClr>
                </a:gs>
                <a:gs pos="85000">
                  <a:srgbClr val="43B07E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6"/>
          <p:cNvSpPr txBox="1"/>
          <p:nvPr>
            <p:ph idx="1" type="body"/>
          </p:nvPr>
        </p:nvSpPr>
        <p:spPr>
          <a:xfrm>
            <a:off x="804672" y="2939026"/>
            <a:ext cx="7441404" cy="8388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6778"/>
              </a:buClr>
              <a:buSzPts val="2400"/>
              <a:buNone/>
            </a:pPr>
            <a:r>
              <a:rPr lang="en-US" sz="2400">
                <a:solidFill>
                  <a:srgbClr val="3C6778"/>
                </a:solidFill>
              </a:rPr>
              <a:t>How becoming a coach has improved our teaching.</a:t>
            </a:r>
            <a:endParaRPr/>
          </a:p>
        </p:txBody>
      </p:sp>
      <p:pic>
        <p:nvPicPr>
          <p:cNvPr descr="A cartoon of a person with a light bulb above her head&#10;&#10;Description automatically generated" id="171" name="Google Shape;17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3950" y="-18033"/>
            <a:ext cx="1967281" cy="1967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's head with a light bulb above her head&#10;&#10;Description automatically generated" id="172" name="Google Shape;17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1037" y="3918973"/>
            <a:ext cx="2625205" cy="2625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>
            <p:ph type="title"/>
          </p:nvPr>
        </p:nvSpPr>
        <p:spPr>
          <a:xfrm>
            <a:off x="838201" y="345810"/>
            <a:ext cx="51205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778"/>
              </a:buClr>
              <a:buSzPts val="1800"/>
              <a:buFont typeface="Calibri"/>
              <a:buNone/>
            </a:pPr>
            <a:r>
              <a:rPr lang="en-US">
                <a:solidFill>
                  <a:srgbClr val="3C6778"/>
                </a:solidFill>
              </a:rPr>
              <a:t>What is Coaching?</a:t>
            </a:r>
            <a:endParaRPr/>
          </a:p>
        </p:txBody>
      </p:sp>
      <p:sp>
        <p:nvSpPr>
          <p:cNvPr id="180" name="Google Shape;180;p7"/>
          <p:cNvSpPr txBox="1"/>
          <p:nvPr>
            <p:ph idx="1" type="body"/>
          </p:nvPr>
        </p:nvSpPr>
        <p:spPr>
          <a:xfrm>
            <a:off x="838201" y="1825625"/>
            <a:ext cx="509219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Demo (volunteer)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Definition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Do’s and Don’ts of Coaching</a:t>
            </a: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artoon of a person with her thumb up&#10;&#10;Description automatically generated" id="182" name="Google Shape;182;p7"/>
          <p:cNvPicPr preferRelativeResize="0"/>
          <p:nvPr/>
        </p:nvPicPr>
        <p:blipFill rotWithShape="1">
          <a:blip r:embed="rId4">
            <a:alphaModFix/>
          </a:blip>
          <a:srcRect b="0" l="0" r="0" t="3739"/>
          <a:stretch/>
        </p:blipFill>
        <p:spPr>
          <a:xfrm>
            <a:off x="11486508" y="6178893"/>
            <a:ext cx="705492" cy="679107"/>
          </a:xfrm>
          <a:custGeom>
            <a:rect b="b" l="l" r="r" t="t"/>
            <a:pathLst>
              <a:path extrusionOk="0" h="4130271" w="429074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 flipH="1" rot="-6040930">
            <a:off x="6034138" y="-673140"/>
            <a:ext cx="4021193" cy="4021193"/>
          </a:xfrm>
          <a:prstGeom prst="arc">
            <a:avLst>
              <a:gd fmla="val 16200000" name="adj1"/>
              <a:gd fmla="val 20093138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ouple of women sitting at a table&#10;&#10;Description automatically generated" id="184" name="Google Shape;184;p7"/>
          <p:cNvPicPr preferRelativeResize="0"/>
          <p:nvPr/>
        </p:nvPicPr>
        <p:blipFill rotWithShape="1">
          <a:blip r:embed="rId5">
            <a:alphaModFix/>
          </a:blip>
          <a:srcRect b="3" l="14089" r="27411" t="0"/>
          <a:stretch/>
        </p:blipFill>
        <p:spPr>
          <a:xfrm>
            <a:off x="6261607" y="1"/>
            <a:ext cx="3519312" cy="3007909"/>
          </a:xfrm>
          <a:custGeom>
            <a:rect b="b" l="l" r="r" t="t"/>
            <a:pathLst>
              <a:path extrusionOk="0" h="3007909" w="3519312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/>
          <p:nvPr>
            <p:ph type="title"/>
          </p:nvPr>
        </p:nvSpPr>
        <p:spPr>
          <a:xfrm>
            <a:off x="1050879" y="609601"/>
            <a:ext cx="98106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1" name="Google Shape;191;p8"/>
          <p:cNvSpPr txBox="1"/>
          <p:nvPr>
            <p:ph idx="1" type="body"/>
          </p:nvPr>
        </p:nvSpPr>
        <p:spPr>
          <a:xfrm>
            <a:off x="1050879" y="1825624"/>
            <a:ext cx="9810600" cy="4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75" y="665676"/>
            <a:ext cx="9810600" cy="5526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193" name="Google Shape;1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65233" y="6101766"/>
            <a:ext cx="756234" cy="756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type="title"/>
          </p:nvPr>
        </p:nvSpPr>
        <p:spPr>
          <a:xfrm>
            <a:off x="1050879" y="609601"/>
            <a:ext cx="98106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0" name="Google Shape;200;p9"/>
          <p:cNvSpPr txBox="1"/>
          <p:nvPr>
            <p:ph idx="1" type="body"/>
          </p:nvPr>
        </p:nvSpPr>
        <p:spPr>
          <a:xfrm>
            <a:off x="1050879" y="1825624"/>
            <a:ext cx="9810600" cy="4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01" name="Google Shape;2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850" y="456325"/>
            <a:ext cx="10292604" cy="579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with her thumb up&#10;&#10;Description automatically generated" id="202" name="Google Shape;20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43483" y="6068223"/>
            <a:ext cx="884239" cy="88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SpiritWinds">
      <a:dk1>
        <a:srgbClr val="000000"/>
      </a:dk1>
      <a:lt1>
        <a:srgbClr val="FFFFFF"/>
      </a:lt1>
      <a:dk2>
        <a:srgbClr val="518AA1"/>
      </a:dk2>
      <a:lt2>
        <a:srgbClr val="E7E6E6"/>
      </a:lt2>
      <a:accent1>
        <a:srgbClr val="43B07E"/>
      </a:accent1>
      <a:accent2>
        <a:srgbClr val="C36913"/>
      </a:accent2>
      <a:accent3>
        <a:srgbClr val="B3A723"/>
      </a:accent3>
      <a:accent4>
        <a:srgbClr val="CB8E1C"/>
      </a:accent4>
      <a:accent5>
        <a:srgbClr val="81BC54"/>
      </a:accent5>
      <a:accent6>
        <a:srgbClr val="4E8C18"/>
      </a:accent6>
      <a:hlink>
        <a:srgbClr val="306F81"/>
      </a:hlink>
      <a:folHlink>
        <a:srgbClr val="738D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2023-11-08T20:30:04Z</dcterms:created>
  <dc:creator>Rebecca Campbell</dc:creator>
</cp:coreProperties>
</file>